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4"/>
  </p:sldMasterIdLst>
  <p:notesMasterIdLst>
    <p:notesMasterId r:id="rId15"/>
  </p:notesMasterIdLst>
  <p:sldIdLst>
    <p:sldId id="256" r:id="rId5"/>
    <p:sldId id="257" r:id="rId6"/>
    <p:sldId id="259" r:id="rId7"/>
    <p:sldId id="283" r:id="rId8"/>
    <p:sldId id="274" r:id="rId9"/>
    <p:sldId id="276" r:id="rId10"/>
    <p:sldId id="290" r:id="rId11"/>
    <p:sldId id="291" r:id="rId12"/>
    <p:sldId id="262" r:id="rId13"/>
    <p:sldId id="30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eddine Elbouardi" initials="NE" lastIdx="1" clrIdx="0">
    <p:extLst>
      <p:ext uri="{19B8F6BF-5375-455C-9EA6-DF929625EA0E}">
        <p15:presenceInfo xmlns:p15="http://schemas.microsoft.com/office/powerpoint/2012/main" userId="0c999b8a627619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B4A"/>
    <a:srgbClr val="276F1D"/>
    <a:srgbClr val="F5530B"/>
    <a:srgbClr val="42826E"/>
    <a:srgbClr val="073381"/>
    <a:srgbClr val="FF6347"/>
    <a:srgbClr val="A53C1F"/>
    <a:srgbClr val="B01513"/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49427-AF36-4876-A32F-85AC04749912}" v="2" dt="2022-05-23T20:58:14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63" d="100"/>
          <a:sy n="63" d="100"/>
        </p:scale>
        <p:origin x="10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HARKI MILOUD" userId="S::miloud_echarki@um5.ac.ma::cc2baf32-8804-4677-9f53-a3fa3155939a" providerId="AD" clId="Web-{C0D49427-AF36-4876-A32F-85AC04749912}"/>
    <pc:docChg chg="modSld">
      <pc:chgData name="ECHARKI MILOUD" userId="S::miloud_echarki@um5.ac.ma::cc2baf32-8804-4677-9f53-a3fa3155939a" providerId="AD" clId="Web-{C0D49427-AF36-4876-A32F-85AC04749912}" dt="2022-05-23T20:57:57.432" v="0" actId="20577"/>
      <pc:docMkLst>
        <pc:docMk/>
      </pc:docMkLst>
      <pc:sldChg chg="modSp">
        <pc:chgData name="ECHARKI MILOUD" userId="S::miloud_echarki@um5.ac.ma::cc2baf32-8804-4677-9f53-a3fa3155939a" providerId="AD" clId="Web-{C0D49427-AF36-4876-A32F-85AC04749912}" dt="2022-05-23T20:57:57.432" v="0" actId="20577"/>
        <pc:sldMkLst>
          <pc:docMk/>
          <pc:sldMk cId="2355951050" sldId="256"/>
        </pc:sldMkLst>
        <pc:spChg chg="mod">
          <ac:chgData name="ECHARKI MILOUD" userId="S::miloud_echarki@um5.ac.ma::cc2baf32-8804-4677-9f53-a3fa3155939a" providerId="AD" clId="Web-{C0D49427-AF36-4876-A32F-85AC04749912}" dt="2022-05-23T20:57:57.432" v="0" actId="20577"/>
          <ac:spMkLst>
            <pc:docMk/>
            <pc:sldMk cId="2355951050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D51DF-8071-44E3-9DF0-C356B3D6A06B}" type="datetimeFigureOut">
              <a:rPr lang="fr-FR" smtClean="0"/>
              <a:t>02/09/2022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7712-8388-4DCB-A9A9-46D6C16E14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02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17712-8388-4DCB-A9A9-46D6C16E14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30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698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563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965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40359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18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726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76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886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39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403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65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59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728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33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03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93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62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02-Sep-22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95809" y="1995457"/>
            <a:ext cx="12121645" cy="1703371"/>
          </a:xfrm>
        </p:spPr>
        <p:txBody>
          <a:bodyPr/>
          <a:lstStyle/>
          <a:p>
            <a:pPr algn="ctr">
              <a:lnSpc>
                <a:spcPct val="139990"/>
              </a:lnSpc>
            </a:pP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Réalisation </a:t>
            </a: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d’une </a:t>
            </a: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 pour la Détection des Transactions Frauduleuses </a:t>
            </a:r>
            <a:endParaRPr lang="fr-FR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626" y="4859522"/>
            <a:ext cx="11925837" cy="861420"/>
          </a:xfrm>
        </p:spPr>
        <p:txBody>
          <a:bodyPr>
            <a:normAutofit/>
          </a:bodyPr>
          <a:lstStyle/>
          <a:p>
            <a:r>
              <a:rPr lang="fr-FR" sz="2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" panose="020B0502040204020203" pitchFamily="34" charset="0"/>
              </a:rPr>
              <a:t>   </a:t>
            </a:r>
            <a:r>
              <a:rPr lang="fr-FR" sz="2400" b="1" cap="none" dirty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Réalisé par  </a:t>
            </a:r>
            <a:r>
              <a:rPr lang="fr-FR" sz="2400" b="1" cap="none" dirty="0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:ECHARKI Miloud                           </a:t>
            </a:r>
            <a:r>
              <a:rPr lang="fr-FR" sz="2400" b="1" cap="none" dirty="0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       Encadré </a:t>
            </a:r>
            <a:r>
              <a:rPr lang="fr-FR" sz="2400" b="1" cap="none" dirty="0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par: </a:t>
            </a:r>
            <a:r>
              <a:rPr lang="fr-FR" sz="2400" b="1" cap="none" dirty="0" err="1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Mr.MASTOURI</a:t>
            </a:r>
            <a:r>
              <a:rPr lang="fr-FR" sz="2400" b="1" cap="none" dirty="0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r>
              <a:rPr lang="fr-FR" sz="2400" b="1" cap="none" dirty="0" err="1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Reda</a:t>
            </a:r>
            <a:r>
              <a:rPr lang="fr-FR" sz="2400" b="1" cap="none" dirty="0" smtClean="0">
                <a:ln w="0"/>
                <a:solidFill>
                  <a:schemeClr val="tx1"/>
                </a:solidFill>
                <a:latin typeface="Bahnschrift" panose="020B0502040204020203" pitchFamily="34" charset="0"/>
              </a:rPr>
              <a:t> </a:t>
            </a:r>
            <a:endParaRPr lang="fr-FR" sz="2400" b="1" cap="none" dirty="0">
              <a:ln w="0"/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cxnSp>
        <p:nvCxnSpPr>
          <p:cNvPr id="11" name="Google Shape;90;p1"/>
          <p:cNvCxnSpPr/>
          <p:nvPr/>
        </p:nvCxnSpPr>
        <p:spPr>
          <a:xfrm>
            <a:off x="783271" y="2359164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89;p1"/>
          <p:cNvCxnSpPr/>
          <p:nvPr/>
        </p:nvCxnSpPr>
        <p:spPr>
          <a:xfrm>
            <a:off x="783271" y="3823957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1065" y="445183"/>
            <a:ext cx="1910528" cy="15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;p1"/>
          <p:cNvSpPr txBox="1"/>
          <p:nvPr/>
        </p:nvSpPr>
        <p:spPr>
          <a:xfrm>
            <a:off x="3992535" y="5920054"/>
            <a:ext cx="4114017" cy="42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1953" b="1" dirty="0" smtClean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Année Universitaire : 2021/2022</a:t>
            </a:r>
            <a:endParaRPr lang="fr-FR" sz="12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4" y="-362697"/>
            <a:ext cx="2065806" cy="36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95809" y="1995457"/>
            <a:ext cx="12121645" cy="1703371"/>
          </a:xfrm>
        </p:spPr>
        <p:txBody>
          <a:bodyPr/>
          <a:lstStyle/>
          <a:p>
            <a:pPr algn="ctr">
              <a:lnSpc>
                <a:spcPct val="139990"/>
              </a:lnSpc>
            </a:pP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Conception et réalisation d’une application web  pour</a:t>
            </a:r>
            <a:b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la </a:t>
            </a:r>
            <a:r>
              <a:rPr lang="fr-FR" sz="3200" b="1" dirty="0"/>
              <a:t>Gestion de Suivi d’Insertion des Lauréats </a:t>
            </a:r>
            <a:r>
              <a:rPr lang="fr-FR" sz="3200" b="1" dirty="0" err="1"/>
              <a:t>Ssi</a:t>
            </a: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lang="fr-FR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626" y="4859522"/>
            <a:ext cx="11925837" cy="861420"/>
          </a:xfrm>
        </p:spPr>
        <p:txBody>
          <a:bodyPr>
            <a:normAutofit/>
          </a:bodyPr>
          <a:lstStyle/>
          <a:p>
            <a:r>
              <a:rPr lang="fr-FR" sz="2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Réalisé par  : MILOUD ECHARKI                           Encadré par: MR.BOUZIDI Driss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597242" y="-10946"/>
            <a:ext cx="1328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pic>
        <p:nvPicPr>
          <p:cNvPr id="9" name="Google Shape;9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293" y="530358"/>
            <a:ext cx="1776252" cy="1465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90;p1"/>
          <p:cNvCxnSpPr/>
          <p:nvPr/>
        </p:nvCxnSpPr>
        <p:spPr>
          <a:xfrm>
            <a:off x="783271" y="2359164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89;p1"/>
          <p:cNvCxnSpPr/>
          <p:nvPr/>
        </p:nvCxnSpPr>
        <p:spPr>
          <a:xfrm>
            <a:off x="783271" y="3823957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9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07754" y="438303"/>
            <a:ext cx="1910528" cy="15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;p1"/>
          <p:cNvSpPr txBox="1"/>
          <p:nvPr/>
        </p:nvSpPr>
        <p:spPr>
          <a:xfrm>
            <a:off x="3992535" y="5920054"/>
            <a:ext cx="4114017" cy="42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953" dirty="0" err="1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Année</a:t>
            </a:r>
            <a:r>
              <a:rPr lang="en-US" sz="1953" dirty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953" dirty="0" err="1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universitaire</a:t>
            </a:r>
            <a:r>
              <a:rPr lang="en-US" sz="1953" dirty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: 2020/2021</a:t>
            </a:r>
            <a:endParaRPr sz="1200" dirty="0"/>
          </a:p>
        </p:txBody>
      </p:sp>
      <p:sp>
        <p:nvSpPr>
          <p:cNvPr id="15" name="Rectangle 14"/>
          <p:cNvSpPr/>
          <p:nvPr/>
        </p:nvSpPr>
        <p:spPr>
          <a:xfrm>
            <a:off x="10318282" y="-10945"/>
            <a:ext cx="1087655" cy="1200328"/>
          </a:xfrm>
          <a:prstGeom prst="rect">
            <a:avLst/>
          </a:prstGeom>
          <a:pattFill prst="pct50">
            <a:fgClr>
              <a:srgbClr val="42826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77638" y="13112"/>
            <a:ext cx="1087655" cy="1200328"/>
          </a:xfrm>
          <a:prstGeom prst="rect">
            <a:avLst/>
          </a:prstGeom>
          <a:pattFill prst="pct50">
            <a:fgClr>
              <a:srgbClr val="42826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72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b="1" dirty="0" smtClean="0"/>
              <a:t>TABLE </a:t>
            </a:r>
            <a:r>
              <a:rPr lang="en" b="1" dirty="0"/>
              <a:t>OF CONTENTS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816325" cy="4195481"/>
          </a:xfrm>
        </p:spPr>
        <p:txBody>
          <a:bodyPr>
            <a:normAutofit/>
          </a:bodyPr>
          <a:lstStyle/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RIDE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PROBLEMATIQUE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REALSATION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 PROJET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474658" y="101600"/>
            <a:ext cx="544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2</a:t>
            </a:r>
            <a:endParaRPr lang="fr-FR" sz="4400" b="1" i="1" dirty="0"/>
          </a:p>
        </p:txBody>
      </p:sp>
      <p:grpSp>
        <p:nvGrpSpPr>
          <p:cNvPr id="5" name="Google Shape;1776;p44"/>
          <p:cNvGrpSpPr/>
          <p:nvPr/>
        </p:nvGrpSpPr>
        <p:grpSpPr>
          <a:xfrm>
            <a:off x="9288085" y="973128"/>
            <a:ext cx="793256" cy="182899"/>
            <a:chOff x="2685575" y="2835950"/>
            <a:chExt cx="433000" cy="99825"/>
          </a:xfrm>
        </p:grpSpPr>
        <p:sp>
          <p:nvSpPr>
            <p:cNvPr id="7" name="Google Shape;1777;p4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1778;p4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1779;p4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00B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Google Shape;1780;p4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4" name="Organigramme : Terminateur 3"/>
          <p:cNvSpPr/>
          <p:nvPr/>
        </p:nvSpPr>
        <p:spPr>
          <a:xfrm>
            <a:off x="1194752" y="1439120"/>
            <a:ext cx="5653088" cy="45719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196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rgbClr val="315B4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600" y="270573"/>
            <a:ext cx="10556239" cy="1429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de L’Organisme d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’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Acceuil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46679" y="124179"/>
            <a:ext cx="647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3</a:t>
            </a:r>
            <a:endParaRPr lang="fr-FR" sz="4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2647506" y="1497011"/>
            <a:ext cx="9197163" cy="47385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b="1" dirty="0" smtClean="0"/>
              <a:t>F</a:t>
            </a:r>
            <a:r>
              <a:rPr lang="fr-FR" sz="2400" b="1" dirty="0" smtClean="0"/>
              <a:t>ormée </a:t>
            </a:r>
            <a:r>
              <a:rPr lang="fr-FR" sz="2400" b="1" dirty="0" smtClean="0"/>
              <a:t>a l’ENSIAS  </a:t>
            </a:r>
            <a:endParaRPr lang="fr-FR" sz="2400" b="1" dirty="0"/>
          </a:p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dirty="0" smtClean="0"/>
              <a:t> </a:t>
            </a:r>
            <a:r>
              <a:rPr lang="fr-F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érer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 des  professeur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ENSIASTE et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ingénieurs dans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domaines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informatiques différente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dirty="0"/>
              <a:t> </a:t>
            </a:r>
            <a:r>
              <a:rPr lang="fr-FR" sz="2400" b="1" dirty="0" smtClean="0"/>
              <a:t>A </a:t>
            </a:r>
            <a:r>
              <a:rPr lang="fr-FR" sz="2400" b="1" dirty="0" smtClean="0"/>
              <a:t>pour </a:t>
            </a:r>
            <a:r>
              <a:rPr lang="fr-FR" sz="2400" b="1" dirty="0" smtClean="0"/>
              <a:t>but le développement et l’organisation des stages </a:t>
            </a:r>
            <a:endParaRPr lang="en-US" sz="2400" b="1" dirty="0"/>
          </a:p>
          <a:p>
            <a:pPr>
              <a:lnSpc>
                <a:spcPct val="250000"/>
              </a:lnSpc>
            </a:pPr>
            <a:endParaRPr lang="fr-FR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20756"/>
            <a:ext cx="2417841" cy="42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1073889"/>
            <a:ext cx="8825657" cy="2413590"/>
          </a:xfrm>
        </p:spPr>
        <p:txBody>
          <a:bodyPr/>
          <a:lstStyle/>
          <a:p>
            <a:pPr algn="ctr"/>
            <a:r>
              <a:rPr lang="fr-F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Problématique</a:t>
            </a:r>
            <a:endParaRPr lang="fr-F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82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PROBLEMATIQE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8074" y="1594884"/>
            <a:ext cx="9364847" cy="59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S</a:t>
            </a:r>
            <a:r>
              <a:rPr lang="fr-FR" sz="2800" b="1" dirty="0" smtClean="0">
                <a:solidFill>
                  <a:schemeClr val="tx1"/>
                </a:solidFill>
              </a:rPr>
              <a:t>ervices </a:t>
            </a:r>
            <a:r>
              <a:rPr lang="fr-FR" sz="2800" b="1" dirty="0">
                <a:solidFill>
                  <a:schemeClr val="tx1"/>
                </a:solidFill>
              </a:rPr>
              <a:t>en </a:t>
            </a:r>
            <a:r>
              <a:rPr lang="fr-FR" sz="2800" b="1" dirty="0" smtClean="0">
                <a:solidFill>
                  <a:schemeClr val="tx1"/>
                </a:solidFill>
              </a:rPr>
              <a:t>ligne et les criminels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19908" y="116958"/>
            <a:ext cx="691116" cy="765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fr-FR" sz="4000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79" y="2498651"/>
            <a:ext cx="6575809" cy="29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="" xmlns:a16="http://schemas.microsoft.com/office/drawing/2014/main" id="{5DDABBE8-7360-452B-B856-38FEBE0D7B6C}"/>
              </a:ext>
            </a:extLst>
          </p:cNvPr>
          <p:cNvSpPr/>
          <p:nvPr/>
        </p:nvSpPr>
        <p:spPr>
          <a:xfrm flipV="1">
            <a:off x="4665178" y="5309005"/>
            <a:ext cx="2739830" cy="300753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007380" y="3844300"/>
            <a:ext cx="3482976" cy="1245495"/>
          </a:xfrm>
          <a:custGeom>
            <a:avLst/>
            <a:gdLst>
              <a:gd name="T0" fmla="*/ 451 w 629"/>
              <a:gd name="T1" fmla="*/ 74 h 225"/>
              <a:gd name="T2" fmla="*/ 466 w 629"/>
              <a:gd name="T3" fmla="*/ 74 h 225"/>
              <a:gd name="T4" fmla="*/ 503 w 629"/>
              <a:gd name="T5" fmla="*/ 64 h 225"/>
              <a:gd name="T6" fmla="*/ 583 w 629"/>
              <a:gd name="T7" fmla="*/ 15 h 225"/>
              <a:gd name="T8" fmla="*/ 600 w 629"/>
              <a:gd name="T9" fmla="*/ 4 h 225"/>
              <a:gd name="T10" fmla="*/ 621 w 629"/>
              <a:gd name="T11" fmla="*/ 9 h 225"/>
              <a:gd name="T12" fmla="*/ 627 w 629"/>
              <a:gd name="T13" fmla="*/ 19 h 225"/>
              <a:gd name="T14" fmla="*/ 626 w 629"/>
              <a:gd name="T15" fmla="*/ 26 h 225"/>
              <a:gd name="T16" fmla="*/ 588 w 629"/>
              <a:gd name="T17" fmla="*/ 67 h 225"/>
              <a:gd name="T18" fmla="*/ 547 w 629"/>
              <a:gd name="T19" fmla="*/ 105 h 225"/>
              <a:gd name="T20" fmla="*/ 516 w 629"/>
              <a:gd name="T21" fmla="*/ 135 h 225"/>
              <a:gd name="T22" fmla="*/ 497 w 629"/>
              <a:gd name="T23" fmla="*/ 148 h 225"/>
              <a:gd name="T24" fmla="*/ 447 w 629"/>
              <a:gd name="T25" fmla="*/ 179 h 225"/>
              <a:gd name="T26" fmla="*/ 393 w 629"/>
              <a:gd name="T27" fmla="*/ 219 h 225"/>
              <a:gd name="T28" fmla="*/ 371 w 629"/>
              <a:gd name="T29" fmla="*/ 223 h 225"/>
              <a:gd name="T30" fmla="*/ 329 w 629"/>
              <a:gd name="T31" fmla="*/ 212 h 225"/>
              <a:gd name="T32" fmla="*/ 285 w 629"/>
              <a:gd name="T33" fmla="*/ 201 h 225"/>
              <a:gd name="T34" fmla="*/ 225 w 629"/>
              <a:gd name="T35" fmla="*/ 189 h 225"/>
              <a:gd name="T36" fmla="*/ 186 w 629"/>
              <a:gd name="T37" fmla="*/ 181 h 225"/>
              <a:gd name="T38" fmla="*/ 169 w 629"/>
              <a:gd name="T39" fmla="*/ 180 h 225"/>
              <a:gd name="T40" fmla="*/ 121 w 629"/>
              <a:gd name="T41" fmla="*/ 170 h 225"/>
              <a:gd name="T42" fmla="*/ 66 w 629"/>
              <a:gd name="T43" fmla="*/ 157 h 225"/>
              <a:gd name="T44" fmla="*/ 23 w 629"/>
              <a:gd name="T45" fmla="*/ 149 h 225"/>
              <a:gd name="T46" fmla="*/ 9 w 629"/>
              <a:gd name="T47" fmla="*/ 145 h 225"/>
              <a:gd name="T48" fmla="*/ 4 w 629"/>
              <a:gd name="T49" fmla="*/ 140 h 225"/>
              <a:gd name="T50" fmla="*/ 3 w 629"/>
              <a:gd name="T51" fmla="*/ 94 h 225"/>
              <a:gd name="T52" fmla="*/ 21 w 629"/>
              <a:gd name="T53" fmla="*/ 29 h 225"/>
              <a:gd name="T54" fmla="*/ 39 w 629"/>
              <a:gd name="T55" fmla="*/ 4 h 225"/>
              <a:gd name="T56" fmla="*/ 45 w 629"/>
              <a:gd name="T57" fmla="*/ 2 h 225"/>
              <a:gd name="T58" fmla="*/ 106 w 629"/>
              <a:gd name="T59" fmla="*/ 21 h 225"/>
              <a:gd name="T60" fmla="*/ 125 w 629"/>
              <a:gd name="T61" fmla="*/ 27 h 225"/>
              <a:gd name="T62" fmla="*/ 135 w 629"/>
              <a:gd name="T63" fmla="*/ 27 h 225"/>
              <a:gd name="T64" fmla="*/ 175 w 629"/>
              <a:gd name="T65" fmla="*/ 17 h 225"/>
              <a:gd name="T66" fmla="*/ 231 w 629"/>
              <a:gd name="T67" fmla="*/ 11 h 225"/>
              <a:gd name="T68" fmla="*/ 274 w 629"/>
              <a:gd name="T69" fmla="*/ 24 h 225"/>
              <a:gd name="T70" fmla="*/ 329 w 629"/>
              <a:gd name="T71" fmla="*/ 52 h 225"/>
              <a:gd name="T72" fmla="*/ 356 w 629"/>
              <a:gd name="T73" fmla="*/ 57 h 225"/>
              <a:gd name="T74" fmla="*/ 417 w 629"/>
              <a:gd name="T75" fmla="*/ 71 h 225"/>
              <a:gd name="T76" fmla="*/ 433 w 629"/>
              <a:gd name="T77" fmla="*/ 87 h 225"/>
              <a:gd name="T78" fmla="*/ 422 w 629"/>
              <a:gd name="T79" fmla="*/ 112 h 225"/>
              <a:gd name="T80" fmla="*/ 386 w 629"/>
              <a:gd name="T81" fmla="*/ 113 h 225"/>
              <a:gd name="T82" fmla="*/ 309 w 629"/>
              <a:gd name="T83" fmla="*/ 113 h 225"/>
              <a:gd name="T84" fmla="*/ 279 w 629"/>
              <a:gd name="T85" fmla="*/ 120 h 225"/>
              <a:gd name="T86" fmla="*/ 272 w 629"/>
              <a:gd name="T87" fmla="*/ 134 h 225"/>
              <a:gd name="T88" fmla="*/ 285 w 629"/>
              <a:gd name="T89" fmla="*/ 141 h 225"/>
              <a:gd name="T90" fmla="*/ 296 w 629"/>
              <a:gd name="T91" fmla="*/ 137 h 225"/>
              <a:gd name="T92" fmla="*/ 366 w 629"/>
              <a:gd name="T93" fmla="*/ 134 h 225"/>
              <a:gd name="T94" fmla="*/ 409 w 629"/>
              <a:gd name="T95" fmla="*/ 136 h 225"/>
              <a:gd name="T96" fmla="*/ 437 w 629"/>
              <a:gd name="T97" fmla="*/ 130 h 225"/>
              <a:gd name="T98" fmla="*/ 453 w 629"/>
              <a:gd name="T99" fmla="*/ 77 h 225"/>
              <a:gd name="T100" fmla="*/ 451 w 629"/>
              <a:gd name="T101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225">
                <a:moveTo>
                  <a:pt x="451" y="74"/>
                </a:moveTo>
                <a:cubicBezTo>
                  <a:pt x="457" y="74"/>
                  <a:pt x="462" y="74"/>
                  <a:pt x="466" y="74"/>
                </a:cubicBezTo>
                <a:cubicBezTo>
                  <a:pt x="480" y="73"/>
                  <a:pt x="491" y="68"/>
                  <a:pt x="503" y="64"/>
                </a:cubicBezTo>
                <a:cubicBezTo>
                  <a:pt x="533" y="52"/>
                  <a:pt x="557" y="33"/>
                  <a:pt x="583" y="15"/>
                </a:cubicBezTo>
                <a:cubicBezTo>
                  <a:pt x="589" y="11"/>
                  <a:pt x="594" y="7"/>
                  <a:pt x="600" y="4"/>
                </a:cubicBezTo>
                <a:cubicBezTo>
                  <a:pt x="608" y="0"/>
                  <a:pt x="615" y="2"/>
                  <a:pt x="621" y="9"/>
                </a:cubicBezTo>
                <a:cubicBezTo>
                  <a:pt x="623" y="12"/>
                  <a:pt x="625" y="16"/>
                  <a:pt x="627" y="19"/>
                </a:cubicBezTo>
                <a:cubicBezTo>
                  <a:pt x="629" y="22"/>
                  <a:pt x="628" y="24"/>
                  <a:pt x="626" y="26"/>
                </a:cubicBezTo>
                <a:cubicBezTo>
                  <a:pt x="613" y="40"/>
                  <a:pt x="601" y="54"/>
                  <a:pt x="588" y="67"/>
                </a:cubicBezTo>
                <a:cubicBezTo>
                  <a:pt x="575" y="80"/>
                  <a:pt x="560" y="92"/>
                  <a:pt x="547" y="105"/>
                </a:cubicBezTo>
                <a:cubicBezTo>
                  <a:pt x="536" y="115"/>
                  <a:pt x="527" y="126"/>
                  <a:pt x="516" y="135"/>
                </a:cubicBezTo>
                <a:cubicBezTo>
                  <a:pt x="511" y="140"/>
                  <a:pt x="503" y="144"/>
                  <a:pt x="497" y="148"/>
                </a:cubicBezTo>
                <a:cubicBezTo>
                  <a:pt x="480" y="158"/>
                  <a:pt x="464" y="169"/>
                  <a:pt x="447" y="179"/>
                </a:cubicBezTo>
                <a:cubicBezTo>
                  <a:pt x="427" y="190"/>
                  <a:pt x="411" y="205"/>
                  <a:pt x="393" y="219"/>
                </a:cubicBezTo>
                <a:cubicBezTo>
                  <a:pt x="386" y="225"/>
                  <a:pt x="379" y="225"/>
                  <a:pt x="371" y="223"/>
                </a:cubicBezTo>
                <a:cubicBezTo>
                  <a:pt x="357" y="219"/>
                  <a:pt x="343" y="216"/>
                  <a:pt x="329" y="212"/>
                </a:cubicBezTo>
                <a:cubicBezTo>
                  <a:pt x="314" y="208"/>
                  <a:pt x="300" y="205"/>
                  <a:pt x="285" y="201"/>
                </a:cubicBezTo>
                <a:cubicBezTo>
                  <a:pt x="265" y="197"/>
                  <a:pt x="245" y="193"/>
                  <a:pt x="225" y="189"/>
                </a:cubicBezTo>
                <a:cubicBezTo>
                  <a:pt x="212" y="186"/>
                  <a:pt x="199" y="183"/>
                  <a:pt x="186" y="181"/>
                </a:cubicBezTo>
                <a:cubicBezTo>
                  <a:pt x="180" y="180"/>
                  <a:pt x="174" y="180"/>
                  <a:pt x="169" y="180"/>
                </a:cubicBezTo>
                <a:cubicBezTo>
                  <a:pt x="152" y="180"/>
                  <a:pt x="137" y="175"/>
                  <a:pt x="121" y="170"/>
                </a:cubicBezTo>
                <a:cubicBezTo>
                  <a:pt x="103" y="165"/>
                  <a:pt x="85" y="161"/>
                  <a:pt x="66" y="157"/>
                </a:cubicBezTo>
                <a:cubicBezTo>
                  <a:pt x="52" y="154"/>
                  <a:pt x="38" y="152"/>
                  <a:pt x="23" y="149"/>
                </a:cubicBezTo>
                <a:cubicBezTo>
                  <a:pt x="18" y="148"/>
                  <a:pt x="13" y="147"/>
                  <a:pt x="9" y="145"/>
                </a:cubicBezTo>
                <a:cubicBezTo>
                  <a:pt x="7" y="144"/>
                  <a:pt x="5" y="142"/>
                  <a:pt x="4" y="140"/>
                </a:cubicBezTo>
                <a:cubicBezTo>
                  <a:pt x="0" y="125"/>
                  <a:pt x="1" y="109"/>
                  <a:pt x="3" y="94"/>
                </a:cubicBezTo>
                <a:cubicBezTo>
                  <a:pt x="6" y="72"/>
                  <a:pt x="12" y="50"/>
                  <a:pt x="21" y="29"/>
                </a:cubicBezTo>
                <a:cubicBezTo>
                  <a:pt x="26" y="20"/>
                  <a:pt x="30" y="10"/>
                  <a:pt x="39" y="4"/>
                </a:cubicBezTo>
                <a:cubicBezTo>
                  <a:pt x="40" y="3"/>
                  <a:pt x="43" y="2"/>
                  <a:pt x="45" y="2"/>
                </a:cubicBezTo>
                <a:cubicBezTo>
                  <a:pt x="66" y="8"/>
                  <a:pt x="86" y="15"/>
                  <a:pt x="106" y="21"/>
                </a:cubicBezTo>
                <a:cubicBezTo>
                  <a:pt x="113" y="23"/>
                  <a:pt x="119" y="25"/>
                  <a:pt x="125" y="27"/>
                </a:cubicBezTo>
                <a:cubicBezTo>
                  <a:pt x="129" y="28"/>
                  <a:pt x="132" y="28"/>
                  <a:pt x="135" y="27"/>
                </a:cubicBezTo>
                <a:cubicBezTo>
                  <a:pt x="149" y="24"/>
                  <a:pt x="162" y="20"/>
                  <a:pt x="175" y="17"/>
                </a:cubicBezTo>
                <a:cubicBezTo>
                  <a:pt x="193" y="13"/>
                  <a:pt x="212" y="9"/>
                  <a:pt x="231" y="11"/>
                </a:cubicBezTo>
                <a:cubicBezTo>
                  <a:pt x="246" y="13"/>
                  <a:pt x="261" y="17"/>
                  <a:pt x="274" y="24"/>
                </a:cubicBezTo>
                <a:cubicBezTo>
                  <a:pt x="293" y="33"/>
                  <a:pt x="311" y="42"/>
                  <a:pt x="329" y="52"/>
                </a:cubicBezTo>
                <a:cubicBezTo>
                  <a:pt x="337" y="56"/>
                  <a:pt x="347" y="56"/>
                  <a:pt x="356" y="57"/>
                </a:cubicBezTo>
                <a:cubicBezTo>
                  <a:pt x="377" y="60"/>
                  <a:pt x="398" y="62"/>
                  <a:pt x="417" y="71"/>
                </a:cubicBezTo>
                <a:cubicBezTo>
                  <a:pt x="425" y="74"/>
                  <a:pt x="428" y="81"/>
                  <a:pt x="433" y="87"/>
                </a:cubicBezTo>
                <a:cubicBezTo>
                  <a:pt x="440" y="96"/>
                  <a:pt x="435" y="111"/>
                  <a:pt x="422" y="112"/>
                </a:cubicBezTo>
                <a:cubicBezTo>
                  <a:pt x="410" y="113"/>
                  <a:pt x="398" y="114"/>
                  <a:pt x="386" y="113"/>
                </a:cubicBezTo>
                <a:cubicBezTo>
                  <a:pt x="360" y="111"/>
                  <a:pt x="334" y="109"/>
                  <a:pt x="309" y="113"/>
                </a:cubicBezTo>
                <a:cubicBezTo>
                  <a:pt x="299" y="114"/>
                  <a:pt x="289" y="117"/>
                  <a:pt x="279" y="120"/>
                </a:cubicBezTo>
                <a:cubicBezTo>
                  <a:pt x="273" y="122"/>
                  <a:pt x="270" y="128"/>
                  <a:pt x="272" y="134"/>
                </a:cubicBezTo>
                <a:cubicBezTo>
                  <a:pt x="274" y="139"/>
                  <a:pt x="279" y="142"/>
                  <a:pt x="285" y="141"/>
                </a:cubicBezTo>
                <a:cubicBezTo>
                  <a:pt x="289" y="140"/>
                  <a:pt x="292" y="138"/>
                  <a:pt x="296" y="137"/>
                </a:cubicBezTo>
                <a:cubicBezTo>
                  <a:pt x="319" y="131"/>
                  <a:pt x="343" y="132"/>
                  <a:pt x="366" y="134"/>
                </a:cubicBezTo>
                <a:cubicBezTo>
                  <a:pt x="381" y="135"/>
                  <a:pt x="395" y="136"/>
                  <a:pt x="409" y="136"/>
                </a:cubicBezTo>
                <a:cubicBezTo>
                  <a:pt x="418" y="136"/>
                  <a:pt x="428" y="134"/>
                  <a:pt x="437" y="130"/>
                </a:cubicBezTo>
                <a:cubicBezTo>
                  <a:pt x="454" y="122"/>
                  <a:pt x="465" y="96"/>
                  <a:pt x="453" y="77"/>
                </a:cubicBezTo>
                <a:cubicBezTo>
                  <a:pt x="452" y="76"/>
                  <a:pt x="452" y="76"/>
                  <a:pt x="451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0" y="332077"/>
            <a:ext cx="10335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Création</a:t>
            </a:r>
            <a:r>
              <a:rPr kumimoji="0" lang="fr-FR" sz="4000" b="0" i="0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d’une application pour la détection de fraude basée sur ML</a:t>
            </a:r>
            <a:endParaRPr kumimoji="0" lang="fr-FR" sz="40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2D5FAAC8-4DCE-4294-BF1E-FDD9D9F30F9B}"/>
              </a:ext>
            </a:extLst>
          </p:cNvPr>
          <p:cNvGrpSpPr/>
          <p:nvPr/>
        </p:nvGrpSpPr>
        <p:grpSpPr>
          <a:xfrm>
            <a:off x="5099726" y="1693917"/>
            <a:ext cx="1731496" cy="2111981"/>
            <a:chOff x="7549436" y="-3035119"/>
            <a:chExt cx="1474296" cy="1798263"/>
          </a:xfrm>
        </p:grpSpPr>
        <p:sp>
          <p:nvSpPr>
            <p:cNvPr id="37" name="Freeform 5">
              <a:extLst>
                <a:ext uri="{FF2B5EF4-FFF2-40B4-BE49-F238E27FC236}">
                  <a16:creationId xmlns="" xmlns:a16="http://schemas.microsoft.com/office/drawing/2014/main" id="{DB0C78FB-797C-48A5-8471-90AE252A5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7222" y="-2761530"/>
              <a:ext cx="917325" cy="1524674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tx1">
                <a:alpha val="9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="" xmlns:a16="http://schemas.microsoft.com/office/drawing/2014/main" id="{A867A9D3-244B-4D96-85FC-1B20A383B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578" y="-2329808"/>
              <a:ext cx="65073" cy="110555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="" xmlns:a16="http://schemas.microsoft.com/office/drawing/2014/main" id="{081340D6-A119-4ECC-B054-F7F59A530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765" y="-2182168"/>
              <a:ext cx="235803" cy="378545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="" xmlns:a16="http://schemas.microsoft.com/office/drawing/2014/main" id="{66093F5C-4A6F-48F7-A969-9A5617C0A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842" y="-2203160"/>
              <a:ext cx="105657" cy="130847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="" xmlns:a16="http://schemas.microsoft.com/office/drawing/2014/main" id="{1B0A7BE6-A9F5-4F69-BB46-5FED15DE9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2653076"/>
              <a:ext cx="381344" cy="41563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="" xmlns:a16="http://schemas.microsoft.com/office/drawing/2014/main" id="{AAC04016-222C-4615-847D-EF424A435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3035119"/>
              <a:ext cx="58776" cy="223908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="" xmlns:a16="http://schemas.microsoft.com/office/drawing/2014/main" id="{F2A97FCD-688B-4009-A43E-772F81974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293" y="-2944156"/>
              <a:ext cx="149039" cy="207115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="" xmlns:a16="http://schemas.microsoft.com/office/drawing/2014/main" id="{745AF341-A3B9-450E-AA0C-D160290799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052722"/>
              <a:ext cx="209214" cy="146940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="" xmlns:a16="http://schemas.microsoft.com/office/drawing/2014/main" id="{6421252C-0288-4E74-8BE0-6173B937F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682464"/>
              <a:ext cx="209214" cy="145540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="" xmlns:a16="http://schemas.microsoft.com/office/drawing/2014/main" id="{B0FE359E-F73E-4BDC-87AA-58798B116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9824" y="-2322811"/>
              <a:ext cx="223908" cy="59476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="" xmlns:a16="http://schemas.microsoft.com/office/drawing/2014/main" id="{3085AF8C-5A77-43FC-BB3D-25616E7B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36" y="-2322811"/>
              <a:ext cx="222509" cy="59476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="" xmlns:a16="http://schemas.microsoft.com/office/drawing/2014/main" id="{7266249B-8E16-4840-96FC-8516A1DEE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682464"/>
              <a:ext cx="209214" cy="145540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="" xmlns:a16="http://schemas.microsoft.com/office/drawing/2014/main" id="{2441C55B-CC0E-4AF1-8DF0-22E322450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052722"/>
              <a:ext cx="209214" cy="146940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="" xmlns:a16="http://schemas.microsoft.com/office/drawing/2014/main" id="{FA834BA1-D0A4-4237-913D-260A5DEBA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837" y="-2944156"/>
              <a:ext cx="149039" cy="207115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="" xmlns:a16="http://schemas.microsoft.com/office/drawing/2014/main" id="{B327ECD0-E1B0-4737-8A11-DA4355BE380C}"/>
              </a:ext>
            </a:extLst>
          </p:cNvPr>
          <p:cNvSpPr/>
          <p:nvPr/>
        </p:nvSpPr>
        <p:spPr>
          <a:xfrm>
            <a:off x="1610540" y="2008325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="" xmlns:a16="http://schemas.microsoft.com/office/drawing/2014/main" id="{43E9AA7E-9A40-4378-BA1F-D2DC2684ED35}"/>
              </a:ext>
            </a:extLst>
          </p:cNvPr>
          <p:cNvSpPr txBox="1"/>
          <p:nvPr/>
        </p:nvSpPr>
        <p:spPr>
          <a:xfrm>
            <a:off x="1001078" y="4970451"/>
            <a:ext cx="23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kumimoji="0" lang="fr-FR" sz="16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Basée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sur le ML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="" xmlns:a16="http://schemas.microsoft.com/office/drawing/2014/main" id="{A445E318-5EBB-456A-AB1D-82C950818623}"/>
              </a:ext>
            </a:extLst>
          </p:cNvPr>
          <p:cNvSpPr/>
          <p:nvPr/>
        </p:nvSpPr>
        <p:spPr>
          <a:xfrm>
            <a:off x="1610540" y="4305476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="" xmlns:a16="http://schemas.microsoft.com/office/drawing/2014/main" id="{6C67BB8D-4F08-4687-95FD-F1D81ABCF35D}"/>
              </a:ext>
            </a:extLst>
          </p:cNvPr>
          <p:cNvSpPr/>
          <p:nvPr/>
        </p:nvSpPr>
        <p:spPr>
          <a:xfrm>
            <a:off x="9829286" y="2026479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F4AF6505-A775-4864-B23C-39B7D60FE049}"/>
              </a:ext>
            </a:extLst>
          </p:cNvPr>
          <p:cNvSpPr txBox="1"/>
          <p:nvPr/>
        </p:nvSpPr>
        <p:spPr>
          <a:xfrm>
            <a:off x="1206550" y="2678154"/>
            <a:ext cx="311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600" dirty="0" smtClean="0"/>
              <a:t> recueillir des informations de plus en plus précises sur les désirs et les comportements des clients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A98F7418-2E84-4D83-AB5C-A6C8FD62F902}"/>
              </a:ext>
            </a:extLst>
          </p:cNvPr>
          <p:cNvSpPr txBox="1"/>
          <p:nvPr/>
        </p:nvSpPr>
        <p:spPr>
          <a:xfrm>
            <a:off x="8629231" y="2730336"/>
            <a:ext cx="2906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600" dirty="0"/>
              <a:t>établir des profils de fraude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="" xmlns:a16="http://schemas.microsoft.com/office/drawing/2014/main" id="{30944E66-AC4C-4425-AB68-2D7ACD83CD9A}"/>
              </a:ext>
            </a:extLst>
          </p:cNvPr>
          <p:cNvSpPr/>
          <p:nvPr/>
        </p:nvSpPr>
        <p:spPr>
          <a:xfrm>
            <a:off x="9853355" y="4052293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1FE69F6-9293-4343-B952-0660EA60F5D7}"/>
              </a:ext>
            </a:extLst>
          </p:cNvPr>
          <p:cNvSpPr txBox="1"/>
          <p:nvPr/>
        </p:nvSpPr>
        <p:spPr>
          <a:xfrm>
            <a:off x="8825933" y="4706468"/>
            <a:ext cx="2709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fr-FR" sz="1600" dirty="0"/>
              <a:t>suivre les criminels par le biais de réseaux </a:t>
            </a:r>
            <a:r>
              <a:rPr lang="fr-FR" sz="1600" dirty="0" smtClean="0"/>
              <a:t>financiers</a:t>
            </a:r>
            <a:r>
              <a:rPr lang="fr-FR" sz="1600" dirty="0"/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94335" y="425302"/>
            <a:ext cx="595423" cy="44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0007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483509" y="2541400"/>
            <a:ext cx="9404723" cy="140053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œuvre et réalisation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24160" y="336884"/>
            <a:ext cx="702644" cy="46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80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B0A9C50-B290-4C30-A65A-9D7AB111D154}"/>
              </a:ext>
            </a:extLst>
          </p:cNvPr>
          <p:cNvSpPr txBox="1"/>
          <p:nvPr/>
        </p:nvSpPr>
        <p:spPr>
          <a:xfrm>
            <a:off x="2195718" y="193502"/>
            <a:ext cx="66636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Project</a:t>
            </a:r>
            <a:r>
              <a:rPr kumimoji="0" lang="en-GB" sz="45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Tools</a:t>
            </a:r>
            <a:endParaRPr kumimoji="0" lang="en-GB" sz="4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8EB6B5D-84A6-4EA6-9AB4-A42F13EA240B}"/>
              </a:ext>
            </a:extLst>
          </p:cNvPr>
          <p:cNvSpPr txBox="1"/>
          <p:nvPr/>
        </p:nvSpPr>
        <p:spPr>
          <a:xfrm>
            <a:off x="1237982" y="953245"/>
            <a:ext cx="845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Fraud Detection App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="" xmlns:a16="http://schemas.microsoft.com/office/drawing/2014/main" id="{768FB9FD-508C-45FB-B9A4-5A199142D858}"/>
              </a:ext>
            </a:extLst>
          </p:cNvPr>
          <p:cNvSpPr>
            <a:spLocks/>
          </p:cNvSpPr>
          <p:nvPr/>
        </p:nvSpPr>
        <p:spPr bwMode="auto">
          <a:xfrm rot="16200000">
            <a:off x="642814" y="3538597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9">
            <a:extLst>
              <a:ext uri="{FF2B5EF4-FFF2-40B4-BE49-F238E27FC236}">
                <a16:creationId xmlns="" xmlns:a16="http://schemas.microsoft.com/office/drawing/2014/main" id="{AD7D17C0-A22A-4CE5-84C6-BED275614EBE}"/>
              </a:ext>
            </a:extLst>
          </p:cNvPr>
          <p:cNvSpPr>
            <a:spLocks/>
          </p:cNvSpPr>
          <p:nvPr/>
        </p:nvSpPr>
        <p:spPr bwMode="auto">
          <a:xfrm rot="16200000">
            <a:off x="2992463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9">
            <a:extLst>
              <a:ext uri="{FF2B5EF4-FFF2-40B4-BE49-F238E27FC236}">
                <a16:creationId xmlns="" xmlns:a16="http://schemas.microsoft.com/office/drawing/2014/main" id="{3B8477D8-C61C-4124-90F8-8E57DF85ABA7}"/>
              </a:ext>
            </a:extLst>
          </p:cNvPr>
          <p:cNvSpPr>
            <a:spLocks/>
          </p:cNvSpPr>
          <p:nvPr/>
        </p:nvSpPr>
        <p:spPr bwMode="auto">
          <a:xfrm rot="5400000">
            <a:off x="3947798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="" xmlns:a16="http://schemas.microsoft.com/office/drawing/2014/main" id="{67F0108F-9039-4399-9773-91DE2C3041A0}"/>
              </a:ext>
            </a:extLst>
          </p:cNvPr>
          <p:cNvSpPr>
            <a:spLocks/>
          </p:cNvSpPr>
          <p:nvPr/>
        </p:nvSpPr>
        <p:spPr bwMode="auto">
          <a:xfrm rot="5400000">
            <a:off x="7399205" y="2023986"/>
            <a:ext cx="408182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9">
            <a:extLst>
              <a:ext uri="{FF2B5EF4-FFF2-40B4-BE49-F238E27FC236}">
                <a16:creationId xmlns="" xmlns:a16="http://schemas.microsoft.com/office/drawing/2014/main" id="{320A28BC-AE81-4C0B-AB73-E7F89498D279}"/>
              </a:ext>
            </a:extLst>
          </p:cNvPr>
          <p:cNvSpPr>
            <a:spLocks/>
          </p:cNvSpPr>
          <p:nvPr/>
        </p:nvSpPr>
        <p:spPr bwMode="auto">
          <a:xfrm rot="16200000">
            <a:off x="4904510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9">
            <a:extLst>
              <a:ext uri="{FF2B5EF4-FFF2-40B4-BE49-F238E27FC236}">
                <a16:creationId xmlns="" xmlns:a16="http://schemas.microsoft.com/office/drawing/2014/main" id="{C3A22756-C715-4C00-916F-5C1529273802}"/>
              </a:ext>
            </a:extLst>
          </p:cNvPr>
          <p:cNvSpPr>
            <a:spLocks/>
          </p:cNvSpPr>
          <p:nvPr/>
        </p:nvSpPr>
        <p:spPr bwMode="auto">
          <a:xfrm rot="5400000">
            <a:off x="5861222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9">
            <a:extLst>
              <a:ext uri="{FF2B5EF4-FFF2-40B4-BE49-F238E27FC236}">
                <a16:creationId xmlns="" xmlns:a16="http://schemas.microsoft.com/office/drawing/2014/main" id="{A29FB220-28A5-4D27-ADA3-21E1B897EF58}"/>
              </a:ext>
            </a:extLst>
          </p:cNvPr>
          <p:cNvSpPr>
            <a:spLocks/>
          </p:cNvSpPr>
          <p:nvPr/>
        </p:nvSpPr>
        <p:spPr bwMode="auto">
          <a:xfrm rot="16200000">
            <a:off x="6807668" y="3320801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 9">
            <a:extLst>
              <a:ext uri="{FF2B5EF4-FFF2-40B4-BE49-F238E27FC236}">
                <a16:creationId xmlns="" xmlns:a16="http://schemas.microsoft.com/office/drawing/2014/main" id="{BC83BD00-A1EF-4D37-AAC7-5990B201595C}"/>
              </a:ext>
            </a:extLst>
          </p:cNvPr>
          <p:cNvSpPr>
            <a:spLocks/>
          </p:cNvSpPr>
          <p:nvPr/>
        </p:nvSpPr>
        <p:spPr bwMode="auto">
          <a:xfrm rot="5400000">
            <a:off x="7771210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C6498E4F-91B4-4D6C-8874-BADEA5D6EF9C}"/>
              </a:ext>
            </a:extLst>
          </p:cNvPr>
          <p:cNvSpPr txBox="1"/>
          <p:nvPr/>
        </p:nvSpPr>
        <p:spPr>
          <a:xfrm>
            <a:off x="749491" y="6035819"/>
            <a:ext cx="107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DEBUT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9733E881-F96F-4ED4-B46F-556D8861301E}"/>
              </a:ext>
            </a:extLst>
          </p:cNvPr>
          <p:cNvSpPr txBox="1"/>
          <p:nvPr/>
        </p:nvSpPr>
        <p:spPr>
          <a:xfrm>
            <a:off x="8057522" y="977005"/>
            <a:ext cx="203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</a:t>
            </a:r>
            <a:r>
              <a:rPr lang="fr-FR" sz="2000" b="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éalisation</a:t>
            </a:r>
            <a:endParaRPr kumimoji="0" lang="fr-FR" sz="2000" b="1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369387" y="303229"/>
            <a:ext cx="832669" cy="427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07" y="2638341"/>
            <a:ext cx="925072" cy="9234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7" y="1378256"/>
            <a:ext cx="3528324" cy="11059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08" y="2682948"/>
            <a:ext cx="837041" cy="83425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30" y="2593116"/>
            <a:ext cx="921076" cy="88809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6" y="2464412"/>
            <a:ext cx="1265274" cy="12652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7" y="3308806"/>
            <a:ext cx="2362306" cy="16263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54" y="3589040"/>
            <a:ext cx="868651" cy="86865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96" y="3426308"/>
            <a:ext cx="765145" cy="1071831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5118802" y="3517199"/>
            <a:ext cx="994415" cy="101233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99" y="3883728"/>
            <a:ext cx="948589" cy="36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52167" y="2483536"/>
            <a:ext cx="9404723" cy="1025208"/>
          </a:xfrm>
        </p:spPr>
        <p:txBody>
          <a:bodyPr/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 </a:t>
            </a:r>
            <a:r>
              <a:rPr lang="fr-F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  <a:endParaRPr lang="fr-F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69387" y="303229"/>
            <a:ext cx="832669" cy="427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313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63A09E57D66342BEF22FB49B0399B2" ma:contentTypeVersion="2" ma:contentTypeDescription="Crée un document." ma:contentTypeScope="" ma:versionID="67ce4dc7bc9a5902fd5cdcb52c99ee75">
  <xsd:schema xmlns:xsd="http://www.w3.org/2001/XMLSchema" xmlns:xs="http://www.w3.org/2001/XMLSchema" xmlns:p="http://schemas.microsoft.com/office/2006/metadata/properties" xmlns:ns2="156281bb-4c3f-4014-aa94-8c2e3ae1f013" targetNamespace="http://schemas.microsoft.com/office/2006/metadata/properties" ma:root="true" ma:fieldsID="0ca1d9f82cafbc3437d60f7990c6cfb4" ns2:_="">
    <xsd:import namespace="156281bb-4c3f-4014-aa94-8c2e3ae1f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6281bb-4c3f-4014-aa94-8c2e3ae1f0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21B615-D1BA-4F5F-AC82-729861D21C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25B636-1A64-4F8B-9806-D2F4555F164A}">
  <ds:schemaRefs>
    <ds:schemaRef ds:uri="http://purl.org/dc/elements/1.1/"/>
    <ds:schemaRef ds:uri="http://purl.org/dc/terms/"/>
    <ds:schemaRef ds:uri="156281bb-4c3f-4014-aa94-8c2e3ae1f013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938292-15C1-4CFC-82F6-F53E4FD8E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6281bb-4c3f-4014-aa94-8c2e3ae1f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4027</TotalTime>
  <Words>152</Words>
  <Application>Microsoft Office PowerPoint</Application>
  <PresentationFormat>Grand écran</PresentationFormat>
  <Paragraphs>48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1" baseType="lpstr">
      <vt:lpstr>Arial</vt:lpstr>
      <vt:lpstr>Bahnschrift</vt:lpstr>
      <vt:lpstr>Calibri</vt:lpstr>
      <vt:lpstr>Century Gothic</vt:lpstr>
      <vt:lpstr>Noto Sans</vt:lpstr>
      <vt:lpstr>Open Sans</vt:lpstr>
      <vt:lpstr>Open Sans Light</vt:lpstr>
      <vt:lpstr>Playfair Display</vt:lpstr>
      <vt:lpstr>Wingdings</vt:lpstr>
      <vt:lpstr>Wingdings 3</vt:lpstr>
      <vt:lpstr>Ion</vt:lpstr>
      <vt:lpstr> Réalisation d’une Application pour la Détection des Transactions Frauduleuses </vt:lpstr>
      <vt:lpstr> TABLE OF CONTENTS</vt:lpstr>
      <vt:lpstr>Introduction de L’Organisme d’ Acceuil </vt:lpstr>
      <vt:lpstr>Problématique</vt:lpstr>
      <vt:lpstr>PROBLEMATIQE</vt:lpstr>
      <vt:lpstr>Présentation PowerPoint</vt:lpstr>
      <vt:lpstr>Mise en œuvre et réalisation</vt:lpstr>
      <vt:lpstr>Présentation PowerPoint</vt:lpstr>
      <vt:lpstr>Réalisation du projet</vt:lpstr>
      <vt:lpstr>Conception et réalisation d’une application web  pour  la Gestion de Suivi d’Insertion des Lauréats Ssi.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de Transmission du son par laser</dc:title>
  <dc:creator>Simo chafiq</dc:creator>
  <cp:lastModifiedBy>Compte Microsoft</cp:lastModifiedBy>
  <cp:revision>175</cp:revision>
  <dcterms:created xsi:type="dcterms:W3CDTF">2016-05-22T16:14:45Z</dcterms:created>
  <dcterms:modified xsi:type="dcterms:W3CDTF">2022-09-02T21:16:36Z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0x010100E263A09E57D66342BEF22FB49B0399B2</vt:lpwstr>
  </property>
</Properties>
</file>